
<file path=[Content_Types].xml><?xml version="1.0" encoding="utf-8"?>
<Types xmlns="http://schemas.openxmlformats.org/package/2006/content-types">
  <Default Extension="png" ContentType="image/png"/>
  <Default Extension="mov" ContentType="video/unknown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63" r:id="rId3"/>
    <p:sldId id="264" r:id="rId4"/>
    <p:sldId id="265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6662" autoAdjust="0"/>
    <p:restoredTop sz="99687" autoAdjust="0"/>
  </p:normalViewPr>
  <p:slideViewPr>
    <p:cSldViewPr snapToGrid="0" snapToObjects="1">
      <p:cViewPr>
        <p:scale>
          <a:sx n="100" d="100"/>
          <a:sy n="100" d="100"/>
        </p:scale>
        <p:origin x="-2814" y="-4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8A7E8-2ABD-6444-895E-E5AE5B1E271E}" type="datetimeFigureOut">
              <a:rPr lang="en-US" smtClean="0"/>
              <a:t>8/11/2014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C4A6-23C6-7040-8035-511133DA8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578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8A7E8-2ABD-6444-895E-E5AE5B1E271E}" type="datetimeFigureOut">
              <a:rPr lang="en-US" smtClean="0"/>
              <a:t>8/11/2014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C4A6-23C6-7040-8035-511133DA8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64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8A7E8-2ABD-6444-895E-E5AE5B1E271E}" type="datetimeFigureOut">
              <a:rPr lang="en-US" smtClean="0"/>
              <a:t>8/11/2014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C4A6-23C6-7040-8035-511133DA8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15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8A7E8-2ABD-6444-895E-E5AE5B1E271E}" type="datetimeFigureOut">
              <a:rPr lang="en-US" smtClean="0"/>
              <a:t>8/11/2014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C4A6-23C6-7040-8035-511133DA8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973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8A7E8-2ABD-6444-895E-E5AE5B1E271E}" type="datetimeFigureOut">
              <a:rPr lang="en-US" smtClean="0"/>
              <a:t>8/11/2014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C4A6-23C6-7040-8035-511133DA8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75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8A7E8-2ABD-6444-895E-E5AE5B1E271E}" type="datetimeFigureOut">
              <a:rPr lang="en-US" smtClean="0"/>
              <a:t>8/11/2014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C4A6-23C6-7040-8035-511133DA8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89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8A7E8-2ABD-6444-895E-E5AE5B1E271E}" type="datetimeFigureOut">
              <a:rPr lang="en-US" smtClean="0"/>
              <a:t>8/11/2014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C4A6-23C6-7040-8035-511133DA8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929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8A7E8-2ABD-6444-895E-E5AE5B1E271E}" type="datetimeFigureOut">
              <a:rPr lang="en-US" smtClean="0"/>
              <a:t>8/11/2014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C4A6-23C6-7040-8035-511133DA8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743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8A7E8-2ABD-6444-895E-E5AE5B1E271E}" type="datetimeFigureOut">
              <a:rPr lang="en-US" smtClean="0"/>
              <a:t>8/11/2014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C4A6-23C6-7040-8035-511133DA8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46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8A7E8-2ABD-6444-895E-E5AE5B1E271E}" type="datetimeFigureOut">
              <a:rPr lang="en-US" smtClean="0"/>
              <a:t>8/11/2014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C4A6-23C6-7040-8035-511133DA8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309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8A7E8-2ABD-6444-895E-E5AE5B1E271E}" type="datetimeFigureOut">
              <a:rPr lang="en-US" smtClean="0"/>
              <a:t>8/11/2014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C4A6-23C6-7040-8035-511133DA8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28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8A7E8-2ABD-6444-895E-E5AE5B1E271E}" type="datetimeFigureOut">
              <a:rPr lang="en-US" smtClean="0"/>
              <a:t>8/11/2014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B4C4A6-23C6-7040-8035-511133DA8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949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uang's JoVE fig. 3A.mov  24 Nov. 2011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5013" y="587832"/>
            <a:ext cx="6502400" cy="41529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58814" y="5035233"/>
            <a:ext cx="6578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dirty="0" smtClean="0">
                <a:latin typeface="Arial"/>
                <a:cs typeface="Arial"/>
              </a:rPr>
              <a:t>Individual cells in </a:t>
            </a:r>
            <a:r>
              <a:rPr lang="en-GB" sz="1200" i="1" dirty="0" smtClean="0">
                <a:latin typeface="Arial"/>
                <a:cs typeface="Arial"/>
              </a:rPr>
              <a:t>Drosophila</a:t>
            </a:r>
            <a:r>
              <a:rPr lang="en-GB" sz="1200" dirty="0" smtClean="0">
                <a:latin typeface="Arial"/>
                <a:cs typeface="Arial"/>
              </a:rPr>
              <a:t> (fruit fly) transgenic </a:t>
            </a:r>
            <a:r>
              <a:rPr lang="en-GB" sz="1200" dirty="0">
                <a:latin typeface="Arial"/>
                <a:cs typeface="Arial"/>
              </a:rPr>
              <a:t>syncytial embryo </a:t>
            </a:r>
            <a:r>
              <a:rPr lang="en-GB" sz="1200" dirty="0" smtClean="0">
                <a:latin typeface="Arial"/>
                <a:cs typeface="Arial"/>
              </a:rPr>
              <a:t>were marked by GFP</a:t>
            </a:r>
            <a:r>
              <a:rPr lang="en-GB" sz="1200" dirty="0">
                <a:latin typeface="Arial"/>
                <a:cs typeface="Arial"/>
              </a:rPr>
              <a:t>-Cdc20 </a:t>
            </a:r>
            <a:r>
              <a:rPr lang="en-GB" sz="1200" dirty="0" smtClean="0">
                <a:latin typeface="Arial"/>
                <a:cs typeface="Arial"/>
              </a:rPr>
              <a:t>fusion protein in green and </a:t>
            </a:r>
            <a:r>
              <a:rPr lang="en-GB" sz="1200" dirty="0">
                <a:latin typeface="Arial"/>
                <a:cs typeface="Arial"/>
              </a:rPr>
              <a:t>RFP-Histone 2B fusion </a:t>
            </a:r>
            <a:r>
              <a:rPr lang="en-GB" sz="1200" dirty="0" smtClean="0">
                <a:latin typeface="Arial"/>
                <a:cs typeface="Arial"/>
              </a:rPr>
              <a:t>protein in red. The </a:t>
            </a:r>
            <a:r>
              <a:rPr lang="en-GB" sz="1200" dirty="0">
                <a:latin typeface="Arial"/>
                <a:cs typeface="Arial"/>
              </a:rPr>
              <a:t>time-lapse movie </a:t>
            </a:r>
            <a:r>
              <a:rPr lang="en-GB" sz="1200" dirty="0" smtClean="0">
                <a:latin typeface="Arial"/>
                <a:cs typeface="Arial"/>
              </a:rPr>
              <a:t>showing</a:t>
            </a:r>
            <a:r>
              <a:rPr lang="en-GB" sz="1200" dirty="0">
                <a:latin typeface="Arial"/>
                <a:cs typeface="Arial"/>
              </a:rPr>
              <a:t> </a:t>
            </a:r>
            <a:r>
              <a:rPr lang="en-GB" sz="1200" dirty="0" smtClean="0">
                <a:latin typeface="Arial"/>
                <a:cs typeface="Arial"/>
              </a:rPr>
              <a:t>the </a:t>
            </a:r>
            <a:r>
              <a:rPr lang="en-GB" sz="1200" dirty="0">
                <a:latin typeface="Arial"/>
                <a:cs typeface="Arial"/>
              </a:rPr>
              <a:t>GFP-Cdc20 (</a:t>
            </a:r>
            <a:r>
              <a:rPr lang="en-GB" sz="1200" dirty="0" err="1">
                <a:latin typeface="Arial"/>
                <a:cs typeface="Arial"/>
              </a:rPr>
              <a:t>Fzy</a:t>
            </a:r>
            <a:r>
              <a:rPr lang="en-GB" sz="1200" dirty="0">
                <a:latin typeface="Arial"/>
                <a:cs typeface="Arial"/>
              </a:rPr>
              <a:t> in </a:t>
            </a:r>
            <a:r>
              <a:rPr lang="en-GB" sz="1200" i="1" dirty="0">
                <a:latin typeface="Arial"/>
                <a:cs typeface="Arial"/>
              </a:rPr>
              <a:t>Drosophila</a:t>
            </a:r>
            <a:r>
              <a:rPr lang="en-GB" sz="1200" dirty="0" smtClean="0">
                <a:latin typeface="Arial"/>
                <a:cs typeface="Arial"/>
              </a:rPr>
              <a:t>) kinetochore </a:t>
            </a:r>
            <a:r>
              <a:rPr lang="en-GB" sz="1200" dirty="0">
                <a:latin typeface="Arial"/>
                <a:cs typeface="Arial"/>
              </a:rPr>
              <a:t>recruitment </a:t>
            </a:r>
            <a:r>
              <a:rPr lang="en-GB" sz="1200" dirty="0" smtClean="0">
                <a:latin typeface="Arial"/>
                <a:cs typeface="Arial"/>
              </a:rPr>
              <a:t>and </a:t>
            </a:r>
            <a:r>
              <a:rPr lang="en-GB" sz="1200" dirty="0">
                <a:latin typeface="Arial"/>
                <a:cs typeface="Arial"/>
              </a:rPr>
              <a:t>its dynamic distribution throughout the nuclear division cycle in a syncytial </a:t>
            </a:r>
            <a:r>
              <a:rPr lang="en-GB" sz="1200" dirty="0" smtClean="0">
                <a:latin typeface="Arial"/>
                <a:cs typeface="Arial"/>
              </a:rPr>
              <a:t>embryo. </a:t>
            </a:r>
            <a:r>
              <a:rPr lang="en-GB" sz="1200" dirty="0">
                <a:latin typeface="Arial"/>
                <a:cs typeface="Arial"/>
              </a:rPr>
              <a:t>The RFP-Histone 2B chromosome </a:t>
            </a:r>
            <a:r>
              <a:rPr lang="en-GB" sz="1200" dirty="0" smtClean="0">
                <a:latin typeface="Arial"/>
                <a:cs typeface="Arial"/>
              </a:rPr>
              <a:t>signal used </a:t>
            </a:r>
            <a:r>
              <a:rPr lang="en-GB" sz="1200" dirty="0">
                <a:latin typeface="Arial"/>
                <a:cs typeface="Arial"/>
              </a:rPr>
              <a:t>to indicate the </a:t>
            </a:r>
            <a:r>
              <a:rPr lang="en-GB" sz="1200" dirty="0" smtClean="0">
                <a:latin typeface="Arial"/>
                <a:cs typeface="Arial"/>
              </a:rPr>
              <a:t>dynamic </a:t>
            </a:r>
            <a:r>
              <a:rPr lang="en-GB" sz="1200" dirty="0">
                <a:latin typeface="Arial"/>
                <a:cs typeface="Arial"/>
              </a:rPr>
              <a:t>of the </a:t>
            </a:r>
            <a:r>
              <a:rPr lang="en-GB" sz="1200" dirty="0" smtClean="0">
                <a:latin typeface="Arial"/>
                <a:cs typeface="Arial"/>
              </a:rPr>
              <a:t>chromosome (Huang’s lab). </a:t>
            </a:r>
            <a:endParaRPr lang="en-US"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676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LB25MI1.jpg                                                   0011FABEMacintosh HD                   C3620C75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295400"/>
            <a:ext cx="2676525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LB25MI3.jpg                                                   0011FABEMacintosh HD                   C3620C75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295400"/>
            <a:ext cx="2676525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1676400" y="4343400"/>
            <a:ext cx="601980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400" dirty="0"/>
              <a:t>The behaviors of the </a:t>
            </a:r>
            <a:r>
              <a:rPr lang="en-US" sz="1400" dirty="0" err="1"/>
              <a:t>Cyclin</a:t>
            </a:r>
            <a:r>
              <a:rPr lang="en-US" sz="1400" dirty="0"/>
              <a:t> B (red) at different stages of the cell cycle (marked by microtubules in green) in late developmental </a:t>
            </a:r>
            <a:r>
              <a:rPr lang="en-US" sz="1400" i="1" dirty="0"/>
              <a:t>Drosophila</a:t>
            </a:r>
            <a:r>
              <a:rPr lang="en-US" sz="1400" dirty="0"/>
              <a:t> </a:t>
            </a:r>
            <a:r>
              <a:rPr lang="en-US" sz="1400" dirty="0" smtClean="0"/>
              <a:t>embryo (Huang’s lab)   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25106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anphase 2 in syncythium.jpg                                    0011FABEMacintosh HD                   C3620C75:"/>
          <p:cNvPicPr>
            <a:picLocks noChangeAspect="1" noChangeArrowheads="1"/>
          </p:cNvPicPr>
          <p:nvPr/>
        </p:nvPicPr>
        <p:blipFill>
          <a:blip r:embed="rId2">
            <a:lum bright="28000" contras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150" y="1579563"/>
            <a:ext cx="1665288" cy="167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nterphase in syncythium 1 .jpg                                0011FABEMacintosh HD                   C3620C75:"/>
          <p:cNvPicPr>
            <a:picLocks noChangeAspect="1" noChangeArrowheads="1"/>
          </p:cNvPicPr>
          <p:nvPr/>
        </p:nvPicPr>
        <p:blipFill>
          <a:blip r:embed="rId3">
            <a:lum bright="6000" contras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570038"/>
            <a:ext cx="1727200" cy="167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metaphase 2 in syncythium.jpg                                  0011FABEMacintosh HD                   C3620C75:"/>
          <p:cNvPicPr>
            <a:picLocks noChangeAspect="1" noChangeArrowheads="1"/>
          </p:cNvPicPr>
          <p:nvPr/>
        </p:nvPicPr>
        <p:blipFill>
          <a:blip r:embed="rId4">
            <a:lum bright="20000" contras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3" y="1579563"/>
            <a:ext cx="1665287" cy="167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rohase in syncythium 1.jpg                                    0011FABEMacintosh HD                   C3620C75:"/>
          <p:cNvPicPr>
            <a:picLocks noChangeAspect="1" noChangeArrowheads="1"/>
          </p:cNvPicPr>
          <p:nvPr/>
        </p:nvPicPr>
        <p:blipFill>
          <a:blip r:embed="rId5">
            <a:lum bright="28000" contras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425" y="1579563"/>
            <a:ext cx="1809750" cy="167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telophase 2 in syncythium.jpg                                  0011FABEMacintosh HD                   C3620C75:"/>
          <p:cNvPicPr>
            <a:picLocks noChangeAspect="1" noChangeArrowheads="1"/>
          </p:cNvPicPr>
          <p:nvPr/>
        </p:nvPicPr>
        <p:blipFill>
          <a:blip r:embed="rId6">
            <a:lum bright="14000" contras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075" y="1579563"/>
            <a:ext cx="1665288" cy="167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3" name="Text Box 11"/>
          <p:cNvSpPr txBox="1">
            <a:spLocks noChangeArrowheads="1"/>
          </p:cNvSpPr>
          <p:nvPr/>
        </p:nvSpPr>
        <p:spPr bwMode="auto">
          <a:xfrm>
            <a:off x="595313" y="3373438"/>
            <a:ext cx="80141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dirty="0"/>
              <a:t>Cell cycle progresses in </a:t>
            </a:r>
            <a:r>
              <a:rPr lang="en-US" sz="1400" i="1" dirty="0"/>
              <a:t>Drosophila</a:t>
            </a:r>
            <a:r>
              <a:rPr lang="en-US" sz="1400" dirty="0"/>
              <a:t> syncytial embryo. Red: Chromosomes; Green: </a:t>
            </a:r>
            <a:r>
              <a:rPr lang="en-US" sz="1400" dirty="0" smtClean="0"/>
              <a:t>Microtubules (Huang’s lab)</a:t>
            </a:r>
            <a:endParaRPr lang="en-US" sz="1400" dirty="0"/>
          </a:p>
        </p:txBody>
      </p:sp>
      <p:grpSp>
        <p:nvGrpSpPr>
          <p:cNvPr id="3089" name="Group 17"/>
          <p:cNvGrpSpPr>
            <a:grpSpLocks/>
          </p:cNvGrpSpPr>
          <p:nvPr/>
        </p:nvGrpSpPr>
        <p:grpSpPr bwMode="auto">
          <a:xfrm>
            <a:off x="595313" y="1273175"/>
            <a:ext cx="7845425" cy="304800"/>
            <a:chOff x="375" y="725"/>
            <a:chExt cx="4942" cy="192"/>
          </a:xfrm>
        </p:grpSpPr>
        <p:sp>
          <p:nvSpPr>
            <p:cNvPr id="3084" name="Text Box 12"/>
            <p:cNvSpPr txBox="1">
              <a:spLocks noChangeArrowheads="1"/>
            </p:cNvSpPr>
            <p:nvPr/>
          </p:nvSpPr>
          <p:spPr bwMode="auto">
            <a:xfrm>
              <a:off x="375" y="725"/>
              <a:ext cx="58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/>
                <a:t>Interphase</a:t>
              </a:r>
            </a:p>
          </p:txBody>
        </p:sp>
        <p:sp>
          <p:nvSpPr>
            <p:cNvPr id="3085" name="Text Box 13"/>
            <p:cNvSpPr txBox="1">
              <a:spLocks noChangeArrowheads="1"/>
            </p:cNvSpPr>
            <p:nvPr/>
          </p:nvSpPr>
          <p:spPr bwMode="auto">
            <a:xfrm>
              <a:off x="1539" y="725"/>
              <a:ext cx="52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/>
                <a:t>Prophase</a:t>
              </a:r>
            </a:p>
          </p:txBody>
        </p:sp>
        <p:sp>
          <p:nvSpPr>
            <p:cNvPr id="3086" name="Text Box 14"/>
            <p:cNvSpPr txBox="1">
              <a:spLocks noChangeArrowheads="1"/>
            </p:cNvSpPr>
            <p:nvPr/>
          </p:nvSpPr>
          <p:spPr bwMode="auto">
            <a:xfrm>
              <a:off x="2596" y="725"/>
              <a:ext cx="60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/>
                <a:t>Metaphase</a:t>
              </a:r>
            </a:p>
          </p:txBody>
        </p:sp>
        <p:sp>
          <p:nvSpPr>
            <p:cNvPr id="3087" name="Text Box 15"/>
            <p:cNvSpPr txBox="1">
              <a:spLocks noChangeArrowheads="1"/>
            </p:cNvSpPr>
            <p:nvPr/>
          </p:nvSpPr>
          <p:spPr bwMode="auto">
            <a:xfrm>
              <a:off x="3690" y="725"/>
              <a:ext cx="55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/>
                <a:t>Anaphase</a:t>
              </a:r>
            </a:p>
          </p:txBody>
        </p:sp>
        <p:sp>
          <p:nvSpPr>
            <p:cNvPr id="3088" name="Text Box 16"/>
            <p:cNvSpPr txBox="1">
              <a:spLocks noChangeArrowheads="1"/>
            </p:cNvSpPr>
            <p:nvPr/>
          </p:nvSpPr>
          <p:spPr bwMode="auto">
            <a:xfrm>
              <a:off x="4740" y="725"/>
              <a:ext cx="57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/>
                <a:t>Telophase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453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2713T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875" y="1412875"/>
            <a:ext cx="3057525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1833563" y="4629150"/>
            <a:ext cx="5689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200" b="1" dirty="0">
                <a:latin typeface="Arial" charset="0"/>
              </a:rPr>
              <a:t>Christmas </a:t>
            </a:r>
            <a:r>
              <a:rPr lang="en-US" sz="1200" b="1" dirty="0" smtClean="0">
                <a:latin typeface="Arial" charset="0"/>
              </a:rPr>
              <a:t>cracker</a:t>
            </a:r>
            <a:r>
              <a:rPr lang="en-US" sz="1200" dirty="0" smtClean="0">
                <a:latin typeface="Arial" charset="0"/>
              </a:rPr>
              <a:t>: </a:t>
            </a:r>
            <a:r>
              <a:rPr lang="en-US" sz="1200" dirty="0">
                <a:latin typeface="Arial" charset="0"/>
              </a:rPr>
              <a:t>A confocal image taken from a small proportion area of a syncytial </a:t>
            </a:r>
            <a:r>
              <a:rPr lang="en-US" sz="1200" i="1" dirty="0">
                <a:latin typeface="Arial" charset="0"/>
              </a:rPr>
              <a:t>Drosophila</a:t>
            </a:r>
            <a:r>
              <a:rPr lang="en-US" sz="1200" dirty="0">
                <a:latin typeface="Arial" charset="0"/>
              </a:rPr>
              <a:t> embryo to show cell cycle in telophase. Red: a specific antibody stained on separated chromosomes as well as in the yellow region of the microtubule mid-bodies. Green and Yellow: </a:t>
            </a:r>
            <a:r>
              <a:rPr lang="en-US" sz="1200" dirty="0" smtClean="0">
                <a:latin typeface="Arial" charset="0"/>
              </a:rPr>
              <a:t>Microtubules (Huang’s lab).</a:t>
            </a:r>
            <a:endParaRPr lang="en-US" sz="1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63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181</Words>
  <Application>Microsoft Office PowerPoint</Application>
  <PresentationFormat>On-screen Show (4:3)</PresentationFormat>
  <Paragraphs>9</Paragraphs>
  <Slides>4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>Institute for Cell and Mleclar Bioscinces, Newcastle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Jun-Yong Huang</dc:creator>
  <cp:lastModifiedBy>Ashleigh Herriott</cp:lastModifiedBy>
  <cp:revision>27</cp:revision>
  <dcterms:created xsi:type="dcterms:W3CDTF">2011-12-28T13:31:42Z</dcterms:created>
  <dcterms:modified xsi:type="dcterms:W3CDTF">2014-08-11T15:37:15Z</dcterms:modified>
</cp:coreProperties>
</file>